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87" r:id="rId6"/>
    <p:sldId id="288" r:id="rId7"/>
    <p:sldId id="289" r:id="rId8"/>
    <p:sldId id="290" r:id="rId9"/>
    <p:sldId id="291" r:id="rId10"/>
    <p:sldId id="292" r:id="rId11"/>
    <p:sldId id="309" r:id="rId12"/>
    <p:sldId id="311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12" r:id="rId28"/>
    <p:sldId id="266" r:id="rId2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1"/>
      <p:bold r:id="rId32"/>
      <p:italic r:id="rId33"/>
      <p:boldItalic r:id="rId34"/>
    </p:embeddedFont>
    <p:embeddedFont>
      <p:font typeface="Barlow Light" panose="00000400000000000000" pitchFamily="2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aleway Thin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77" d="100"/>
          <a:sy n="77" d="100"/>
        </p:scale>
        <p:origin x="9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290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666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538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0148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706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199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592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6816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5515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12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20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485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85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256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535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589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932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521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948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365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366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90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88229" y="1217572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</a:t>
            </a:r>
            <a:br>
              <a:rPr lang="en" dirty="0"/>
            </a:br>
            <a:r>
              <a:rPr lang="en" dirty="0"/>
              <a:t>Deep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RNN vs LSTM vs GRU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Google Shape;122;p18">
            <a:extLst>
              <a:ext uri="{FF2B5EF4-FFF2-40B4-BE49-F238E27FC236}">
                <a16:creationId xmlns:a16="http://schemas.microsoft.com/office/drawing/2014/main" id="{5A16B847-EA0F-46A0-ABD7-CC6D63B24F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32" y="1152751"/>
            <a:ext cx="7389267" cy="3294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78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114274" y="1398633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Use Case</a:t>
            </a:r>
            <a:br>
              <a:rPr lang="en" sz="3600" b="1" dirty="0"/>
            </a:br>
            <a:br>
              <a:rPr lang="en" sz="3600" b="1" dirty="0"/>
            </a:br>
            <a:r>
              <a:rPr lang="en" sz="3600" b="1" dirty="0"/>
              <a:t>	</a:t>
            </a:r>
            <a:r>
              <a:rPr lang="en" sz="3200" b="1" dirty="0"/>
              <a:t>Seattle Weather Prediction</a:t>
            </a:r>
            <a:endParaRPr sz="3600" b="1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867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114274" y="1398633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Use Case</a:t>
            </a:r>
            <a:br>
              <a:rPr lang="en" sz="3600" b="1" dirty="0"/>
            </a:br>
            <a:br>
              <a:rPr lang="en" sz="3600" b="1" dirty="0"/>
            </a:br>
            <a:r>
              <a:rPr lang="en" sz="3600" b="1" dirty="0"/>
              <a:t>	</a:t>
            </a:r>
            <a:r>
              <a:rPr lang="en" sz="3200" b="1" dirty="0"/>
              <a:t>Gold Pricing</a:t>
            </a:r>
            <a:endParaRPr sz="3600" b="1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99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Seq 2 Seq Models 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Google Shape;72;p14">
            <a:extLst>
              <a:ext uri="{FF2B5EF4-FFF2-40B4-BE49-F238E27FC236}">
                <a16:creationId xmlns:a16="http://schemas.microsoft.com/office/drawing/2014/main" id="{E630DE29-01BA-4719-B4AE-223AF64FD2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561" y="938301"/>
            <a:ext cx="6515529" cy="4107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45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Encoder Decoder Architecture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Google Shape;98;p16">
            <a:extLst>
              <a:ext uri="{FF2B5EF4-FFF2-40B4-BE49-F238E27FC236}">
                <a16:creationId xmlns:a16="http://schemas.microsoft.com/office/drawing/2014/main" id="{A6BE51B0-5251-4FCD-B84B-86853AED3E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31" y="3403702"/>
            <a:ext cx="5982538" cy="127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6">
            <a:extLst>
              <a:ext uri="{FF2B5EF4-FFF2-40B4-BE49-F238E27FC236}">
                <a16:creationId xmlns:a16="http://schemas.microsoft.com/office/drawing/2014/main" id="{FEBF6B7C-68AE-49DC-89B1-C8B35F0F56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37" y="1147396"/>
            <a:ext cx="8034926" cy="198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02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NLP Pipeline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3AEC57-8095-47C0-8586-A99D120688CC}"/>
              </a:ext>
            </a:extLst>
          </p:cNvPr>
          <p:cNvSpPr/>
          <p:nvPr/>
        </p:nvSpPr>
        <p:spPr>
          <a:xfrm>
            <a:off x="512493" y="997319"/>
            <a:ext cx="7827746" cy="38737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oogle Shape;156;p21">
            <a:extLst>
              <a:ext uri="{FF2B5EF4-FFF2-40B4-BE49-F238E27FC236}">
                <a16:creationId xmlns:a16="http://schemas.microsoft.com/office/drawing/2014/main" id="{7BEFEB92-6A78-4D95-965B-13C0C876A2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587" b="6509"/>
          <a:stretch/>
        </p:blipFill>
        <p:spPr>
          <a:xfrm>
            <a:off x="709747" y="1216108"/>
            <a:ext cx="7162849" cy="3237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07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Text Pre Processing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3AEC57-8095-47C0-8586-A99D120688CC}"/>
              </a:ext>
            </a:extLst>
          </p:cNvPr>
          <p:cNvSpPr/>
          <p:nvPr/>
        </p:nvSpPr>
        <p:spPr>
          <a:xfrm>
            <a:off x="512493" y="997319"/>
            <a:ext cx="7827746" cy="38737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oogle Shape;208;p25">
            <a:extLst>
              <a:ext uri="{FF2B5EF4-FFF2-40B4-BE49-F238E27FC236}">
                <a16:creationId xmlns:a16="http://schemas.microsoft.com/office/drawing/2014/main" id="{4A8DDD7F-29A0-4656-93B2-428758383D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490" b="6661"/>
          <a:stretch/>
        </p:blipFill>
        <p:spPr>
          <a:xfrm>
            <a:off x="602901" y="1371374"/>
            <a:ext cx="7646929" cy="2949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51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Vectorization - Count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C99192-BDA2-480A-82C7-E0107036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2" y="1259272"/>
            <a:ext cx="7373389" cy="34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4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Vectorization – TF-IDF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C1F5BB-FEAD-4C9B-914A-465FC728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3" y="863459"/>
            <a:ext cx="7531331" cy="408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6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Word Embeddings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9362B-0BA2-4C6E-911E-09AC4EA7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1118627"/>
            <a:ext cx="7980542" cy="35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2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Arpit Jain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 am here because Data Science is my passion and </a:t>
            </a:r>
            <a:r>
              <a:rPr lang="en-IN" dirty="0"/>
              <a:t>I</a:t>
            </a:r>
            <a:r>
              <a:rPr lang="en" dirty="0"/>
              <a:t> love sharing my expertise with people. 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0F0BC-5A5A-4B74-A3D2-7A0744E65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56" y="806334"/>
            <a:ext cx="3508719" cy="32481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 to Transformers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Google Shape;85;p15">
            <a:extLst>
              <a:ext uri="{FF2B5EF4-FFF2-40B4-BE49-F238E27FC236}">
                <a16:creationId xmlns:a16="http://schemas.microsoft.com/office/drawing/2014/main" id="{C968062D-A32A-4A00-AE58-1CAA473FFC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14" y="1289355"/>
            <a:ext cx="4831225" cy="27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6;p15">
            <a:extLst>
              <a:ext uri="{FF2B5EF4-FFF2-40B4-BE49-F238E27FC236}">
                <a16:creationId xmlns:a16="http://schemas.microsoft.com/office/drawing/2014/main" id="{F080AD61-BACD-407E-AF2F-2E41632AAC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130" y="707449"/>
            <a:ext cx="3329175" cy="408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119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Core Features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Google Shape;136;p19">
            <a:extLst>
              <a:ext uri="{FF2B5EF4-FFF2-40B4-BE49-F238E27FC236}">
                <a16:creationId xmlns:a16="http://schemas.microsoft.com/office/drawing/2014/main" id="{08A4DBD1-2F9C-4E01-8C8F-E15C9BA4B0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79" y="1411200"/>
            <a:ext cx="7654185" cy="2853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56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LLM Model History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" name="Google Shape;72;p14">
            <a:extLst>
              <a:ext uri="{FF2B5EF4-FFF2-40B4-BE49-F238E27FC236}">
                <a16:creationId xmlns:a16="http://schemas.microsoft.com/office/drawing/2014/main" id="{8EAB36F6-16C4-41AC-87E3-6ADD955594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" y="1308552"/>
            <a:ext cx="7717406" cy="3220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262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Type Of Transformers Architecture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" name="Google Shape;84;p15">
            <a:extLst>
              <a:ext uri="{FF2B5EF4-FFF2-40B4-BE49-F238E27FC236}">
                <a16:creationId xmlns:a16="http://schemas.microsoft.com/office/drawing/2014/main" id="{24353259-0094-4B8C-BEC7-5379E25C99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154" y="1108867"/>
            <a:ext cx="6235692" cy="3803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72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Bert Model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" name="Google Shape;145;p20">
            <a:extLst>
              <a:ext uri="{FF2B5EF4-FFF2-40B4-BE49-F238E27FC236}">
                <a16:creationId xmlns:a16="http://schemas.microsoft.com/office/drawing/2014/main" id="{61003790-E133-407F-A490-9980EE63F0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28" y="1242322"/>
            <a:ext cx="5189572" cy="3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6;p20">
            <a:extLst>
              <a:ext uri="{FF2B5EF4-FFF2-40B4-BE49-F238E27FC236}">
                <a16:creationId xmlns:a16="http://schemas.microsoft.com/office/drawing/2014/main" id="{5F8594C0-8DF3-443A-A9DA-610C1071F7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424" y="1215626"/>
            <a:ext cx="2399601" cy="3421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403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Variants Of Bert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" name="Google Shape;211;p25">
            <a:extLst>
              <a:ext uri="{FF2B5EF4-FFF2-40B4-BE49-F238E27FC236}">
                <a16:creationId xmlns:a16="http://schemas.microsoft.com/office/drawing/2014/main" id="{E32C857F-023C-493D-AB58-6B2F124945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" y="1158327"/>
            <a:ext cx="7376351" cy="3596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59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Fine Tuning Bert Model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Google Shape;223;p26">
            <a:extLst>
              <a:ext uri="{FF2B5EF4-FFF2-40B4-BE49-F238E27FC236}">
                <a16:creationId xmlns:a16="http://schemas.microsoft.com/office/drawing/2014/main" id="{0F1419C5-71CF-4B2C-A0F4-40DDEF7939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641" y="1160922"/>
            <a:ext cx="6925450" cy="340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178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114274" y="1398633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Use Case</a:t>
            </a:r>
            <a:br>
              <a:rPr lang="en" sz="3600" b="1" dirty="0"/>
            </a:br>
            <a:br>
              <a:rPr lang="en" sz="3600" b="1" dirty="0"/>
            </a:br>
            <a:r>
              <a:rPr lang="en" sz="3600" b="1" dirty="0"/>
              <a:t>	</a:t>
            </a:r>
            <a:r>
              <a:rPr lang="en" sz="3200" b="1" dirty="0"/>
              <a:t>Bert Text Classifier</a:t>
            </a:r>
            <a:endParaRPr sz="3600" b="1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600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9B565-EB45-46B8-B90C-08A9445C8FD3}"/>
              </a:ext>
            </a:extLst>
          </p:cNvPr>
          <p:cNvSpPr txBox="1"/>
          <p:nvPr/>
        </p:nvSpPr>
        <p:spPr>
          <a:xfrm>
            <a:off x="3044525" y="1686910"/>
            <a:ext cx="2662908" cy="707886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Thin" pitchFamily="2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424452" y="192979"/>
            <a:ext cx="4398160" cy="6623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/>
              <a:t>Agenda</a:t>
            </a:r>
            <a:endParaRPr sz="3200" u="sng"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96068" y="1203437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is Deep Learning 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RNN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LSTM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GRU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Seq 2 Seq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 Cases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Weather Prediction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Gold Pricing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Advanced NLP 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Vecotrizations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Word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Transformers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Intro and core improvements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GPT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	BERT</a:t>
            </a:r>
            <a:br>
              <a:rPr lang="en" sz="1400" dirty="0"/>
            </a:b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Deep Learning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6" name="Picture 2" descr="AI vs. Machine Learning vs. Deep Learning vs. Neural Networks | IBM">
            <a:extLst>
              <a:ext uri="{FF2B5EF4-FFF2-40B4-BE49-F238E27FC236}">
                <a16:creationId xmlns:a16="http://schemas.microsoft.com/office/drawing/2014/main" id="{E23EAF60-A5B8-4949-9D25-95C2F9E79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8" t="4076" r="9944" b="2362"/>
          <a:stretch/>
        </p:blipFill>
        <p:spPr bwMode="auto">
          <a:xfrm>
            <a:off x="1672256" y="1145563"/>
            <a:ext cx="5965558" cy="395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Types of Deep Learning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074" name="Picture 2" descr="A comprehensive guide on machine learning solutions: CNN, RNN and ANN">
            <a:extLst>
              <a:ext uri="{FF2B5EF4-FFF2-40B4-BE49-F238E27FC236}">
                <a16:creationId xmlns:a16="http://schemas.microsoft.com/office/drawing/2014/main" id="{E10508F4-EE52-4885-96A9-20435FF8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77" y="1292250"/>
            <a:ext cx="5327046" cy="338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12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RNN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Google Shape;72;p14">
            <a:extLst>
              <a:ext uri="{FF2B5EF4-FFF2-40B4-BE49-F238E27FC236}">
                <a16:creationId xmlns:a16="http://schemas.microsoft.com/office/drawing/2014/main" id="{1209AD37-38C6-4B0D-B5CB-7BBB577667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" y="1219241"/>
            <a:ext cx="7664334" cy="3244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38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RNN Applications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Google Shape;126;p18">
            <a:extLst>
              <a:ext uri="{FF2B5EF4-FFF2-40B4-BE49-F238E27FC236}">
                <a16:creationId xmlns:a16="http://schemas.microsoft.com/office/drawing/2014/main" id="{807E481D-E589-48C8-9584-B52322C093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878" y="1254250"/>
            <a:ext cx="4708976" cy="338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58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Structure of RNN Cell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Google Shape;139;p19">
            <a:extLst>
              <a:ext uri="{FF2B5EF4-FFF2-40B4-BE49-F238E27FC236}">
                <a16:creationId xmlns:a16="http://schemas.microsoft.com/office/drawing/2014/main" id="{EE4ABDC0-8BB3-4C05-868A-111532695C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44" y="1190680"/>
            <a:ext cx="7728844" cy="3324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22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18479" y="463795"/>
            <a:ext cx="8015774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Types Of RNN</a:t>
            </a:r>
            <a:endParaRPr sz="32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Google Shape;72;p14">
            <a:extLst>
              <a:ext uri="{FF2B5EF4-FFF2-40B4-BE49-F238E27FC236}">
                <a16:creationId xmlns:a16="http://schemas.microsoft.com/office/drawing/2014/main" id="{5AB8B247-C266-4C04-A7D4-DB6E97E4F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39" y="1546495"/>
            <a:ext cx="7846321" cy="2243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18141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189</Words>
  <Application>Microsoft Office PowerPoint</Application>
  <PresentationFormat>On-screen Show (16:9)</PresentationFormat>
  <Paragraphs>72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Raleway Thin</vt:lpstr>
      <vt:lpstr>Barlow Light</vt:lpstr>
      <vt:lpstr>Calibri</vt:lpstr>
      <vt:lpstr>Arial</vt:lpstr>
      <vt:lpstr>Barlow</vt:lpstr>
      <vt:lpstr>Gaoler template</vt:lpstr>
      <vt:lpstr>Intro to Deep Learning</vt:lpstr>
      <vt:lpstr>HELLO!</vt:lpstr>
      <vt:lpstr>Agenda</vt:lpstr>
      <vt:lpstr>Deep Learning</vt:lpstr>
      <vt:lpstr>Types of Deep Learning</vt:lpstr>
      <vt:lpstr>RNN</vt:lpstr>
      <vt:lpstr>RNN Applications</vt:lpstr>
      <vt:lpstr>Structure of RNN Cell</vt:lpstr>
      <vt:lpstr>Types Of RNN</vt:lpstr>
      <vt:lpstr>RNN vs LSTM vs GRU</vt:lpstr>
      <vt:lpstr>Use Case   Seattle Weather Prediction</vt:lpstr>
      <vt:lpstr>Use Case   Gold Pricing</vt:lpstr>
      <vt:lpstr>Seq 2 Seq Models </vt:lpstr>
      <vt:lpstr>Encoder Decoder Architecture</vt:lpstr>
      <vt:lpstr>NLP Pipeline</vt:lpstr>
      <vt:lpstr>Text Pre Processing</vt:lpstr>
      <vt:lpstr>Vectorization - Count</vt:lpstr>
      <vt:lpstr>Vectorization – TF-IDF</vt:lpstr>
      <vt:lpstr>Word Embeddings</vt:lpstr>
      <vt:lpstr>Intro to Transformers</vt:lpstr>
      <vt:lpstr>Core Features</vt:lpstr>
      <vt:lpstr>LLM Model History</vt:lpstr>
      <vt:lpstr>Type Of Transformers Architecture</vt:lpstr>
      <vt:lpstr>Bert Model</vt:lpstr>
      <vt:lpstr>Variants Of Bert</vt:lpstr>
      <vt:lpstr>Fine Tuning Bert Model</vt:lpstr>
      <vt:lpstr>Use Case   Bert Text Classifier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 Data Science </dc:title>
  <cp:lastModifiedBy>Arpit Jain</cp:lastModifiedBy>
  <cp:revision>25</cp:revision>
  <dcterms:modified xsi:type="dcterms:W3CDTF">2025-04-25T17:26:53Z</dcterms:modified>
</cp:coreProperties>
</file>